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6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9" autoAdjust="0"/>
  </p:normalViewPr>
  <p:slideViewPr>
    <p:cSldViewPr>
      <p:cViewPr varScale="1">
        <p:scale>
          <a:sx n="123" d="100"/>
          <a:sy n="123" d="100"/>
        </p:scale>
        <p:origin x="-96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4AF42-73A9-417A-A527-2F40240FF386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522FF-D1B4-4BCF-AF91-47D050B18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182880">
            <a:normAutofit fontScale="32500" lnSpcReduction="20000"/>
          </a:bodyPr>
          <a:lstStyle/>
          <a:p>
            <a:r>
              <a:rPr lang="en-US" sz="1400" b="1" dirty="0" smtClean="0"/>
              <a:t>3-D rings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the effects</a:t>
            </a:r>
            <a:r>
              <a:rPr lang="en-US" sz="1200" baseline="0" dirty="0" smtClean="0"/>
              <a:t>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  <a:endParaRPr lang="en-US" sz="1200" i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Shapes</a:t>
            </a:r>
            <a:r>
              <a:rPr lang="en-US" sz="1200" dirty="0" smtClean="0"/>
              <a:t>, and then under </a:t>
            </a:r>
            <a:r>
              <a:rPr lang="en-US" sz="1200" b="1" dirty="0" smtClean="0"/>
              <a:t>Basic</a:t>
            </a:r>
            <a:r>
              <a:rPr lang="en-US" sz="1200" b="1" baseline="0" dirty="0" smtClean="0"/>
              <a:t>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Donut </a:t>
            </a:r>
            <a:r>
              <a:rPr lang="en-US" sz="1200" b="0" baseline="0" dirty="0" smtClean="0"/>
              <a:t>(third row, second option from the left)</a:t>
            </a:r>
            <a:r>
              <a:rPr lang="en-US" sz="1200" baseline="0" dirty="0" smtClean="0"/>
              <a:t>. On the slide, drag to draw a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donut shape. Drag the yellow diamond adjustment handle to the left to decrease the width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4.17”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 </a:t>
            </a:r>
            <a:r>
              <a:rPr lang="en-US" sz="1200" b="0" dirty="0" smtClean="0"/>
              <a:t>(fifth row, ninth option from the left).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 Click the button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Convex </a:t>
            </a:r>
            <a:r>
              <a:rPr lang="en-US" sz="1200" b="0" baseline="0" dirty="0" smtClean="0"/>
              <a:t>(second row, third option from the left)</a:t>
            </a:r>
            <a:r>
              <a:rPr lang="en-US" sz="1200" baseline="0" dirty="0" smtClean="0"/>
              <a:t>. Next to </a:t>
            </a:r>
            <a:r>
              <a:rPr lang="en-US" sz="1200" b="1" baseline="0" dirty="0" smtClean="0"/>
              <a:t>Bottom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, and then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 pt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Aqua, Accent 5, Darker 25%</a:t>
            </a:r>
            <a:r>
              <a:rPr lang="en-US" sz="1200" b="0" dirty="0" smtClean="0"/>
              <a:t> (fifth row, ninth option from the left). In the </a:t>
            </a:r>
            <a:r>
              <a:rPr lang="en-US" sz="1200" b="1" dirty="0" smtClean="0"/>
              <a:t>Depth</a:t>
            </a:r>
            <a:r>
              <a:rPr lang="en-US" sz="1200" b="0" dirty="0" smtClean="0"/>
              <a:t> box, enter </a:t>
            </a:r>
            <a:r>
              <a:rPr lang="en-US" sz="1200" b="1" dirty="0" smtClean="0"/>
              <a:t>30 pt</a:t>
            </a:r>
            <a:r>
              <a:rPr lang="en-US" sz="1200" b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Special Effect </a:t>
            </a: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Soft Edge </a:t>
            </a:r>
            <a:r>
              <a:rPr lang="en-US" sz="1200" b="0" baseline="0" dirty="0" smtClean="0"/>
              <a:t>(second option from the left). Click the button next to </a:t>
            </a:r>
            <a:r>
              <a:rPr lang="en-US" sz="1200" b="1" baseline="0" dirty="0" smtClean="0"/>
              <a:t>Lighting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Neutral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Three Point </a:t>
            </a:r>
            <a:r>
              <a:rPr lang="en-US" sz="1200" b="0" baseline="0" dirty="0" smtClean="0"/>
              <a:t>(first row, first option from the left). In the </a:t>
            </a:r>
            <a:r>
              <a:rPr lang="en-US" sz="1200" b="1" baseline="0" dirty="0" smtClean="0"/>
              <a:t>Angle</a:t>
            </a:r>
            <a:r>
              <a:rPr lang="en-US" sz="1200" b="0" baseline="0" dirty="0" smtClean="0"/>
              <a:t> box, enter </a:t>
            </a:r>
            <a:r>
              <a:rPr lang="en-US" sz="1200" b="1" dirty="0" smtClean="0"/>
              <a:t>30°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Outer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Offset Diagonal Bottom Left </a:t>
            </a:r>
            <a:r>
              <a:rPr lang="en-US" sz="1200" dirty="0" smtClean="0"/>
              <a:t>(first row, third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11 pt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Angle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90</a:t>
            </a:r>
            <a:r>
              <a:rPr lang="en-US" sz="1200" b="1" dirty="0" smtClean="0"/>
              <a:t>°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Parallel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Off</a:t>
            </a:r>
            <a:r>
              <a:rPr lang="en-US" sz="1200" dirty="0" smtClean="0"/>
              <a:t> </a:t>
            </a:r>
            <a:r>
              <a:rPr lang="en-US" sz="1200" b="1" dirty="0" smtClean="0"/>
              <a:t>Axis 1 Top</a:t>
            </a:r>
            <a:r>
              <a:rPr lang="en-US" sz="1200" b="0" baseline="0" dirty="0" smtClean="0"/>
              <a:t> (second row, third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Text Box</a:t>
            </a:r>
            <a:r>
              <a:rPr lang="en-US" sz="1200" dirty="0" smtClean="0"/>
              <a:t>. On the slide, drag to draw a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/>
              <a:t>Enter text in the text box (Note: Enter three spaces before and after the text),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Franklin Gothic Medium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select </a:t>
            </a:r>
            <a:r>
              <a:rPr lang="en-US" sz="1200" b="1" i="0" baseline="0" dirty="0" smtClean="0"/>
              <a:t>24</a:t>
            </a:r>
            <a:r>
              <a:rPr lang="en-US" sz="1200" i="0" baseline="0" dirty="0" smtClean="0"/>
              <a:t> from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list. </a:t>
            </a:r>
            <a:endParaRPr lang="en-US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Center</a:t>
            </a:r>
            <a:r>
              <a:rPr lang="en-US" sz="1200" i="0" baseline="0" dirty="0" smtClean="0"/>
              <a:t> to center the text in the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text box.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WordArt Styles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Text</a:t>
            </a:r>
            <a:r>
              <a:rPr lang="en-US" sz="1200" b="1" baseline="0" dirty="0" smtClean="0"/>
              <a:t>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Warp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Can Down </a:t>
            </a:r>
            <a:r>
              <a:rPr lang="en-US" sz="1200" baseline="0" dirty="0" smtClean="0"/>
              <a:t>(fourth row, fourth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text box onto the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 Styles </a:t>
            </a:r>
            <a:r>
              <a:rPr lang="en-US" sz="1200" baseline="0" dirty="0" smtClean="0"/>
              <a:t>group, click the arrow next to </a:t>
            </a:r>
            <a:r>
              <a:rPr lang="en-US" sz="1200" b="1" baseline="0" dirty="0" smtClean="0"/>
              <a:t>Text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Text Effects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Text Fill </a:t>
            </a:r>
            <a:r>
              <a:rPr lang="en-US" sz="1200" baseline="0" dirty="0" smtClean="0"/>
              <a:t>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dirty="0" smtClean="0"/>
              <a:t>0°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 </a:t>
            </a:r>
            <a:r>
              <a:rPr lang="en-US" sz="1200" b="1" dirty="0" smtClean="0"/>
              <a:t>Darker 15%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(third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dirty="0" smtClean="0">
                <a:solidFill>
                  <a:schemeClr val="accent6"/>
                </a:solidFill>
              </a:rPr>
              <a:t>White, Background 1, Darker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 35%</a:t>
            </a:r>
            <a:r>
              <a:rPr lang="en-US" sz="1200" b="1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 (fifth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</a:t>
            </a:r>
            <a:r>
              <a:rPr lang="en-US" sz="1200" b="0" dirty="0" smtClean="0">
                <a:solidFill>
                  <a:schemeClr val="accent6"/>
                </a:solidFill>
              </a:rPr>
              <a:t>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CTRL-A to select the shape and the text. One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group.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Clipboard</a:t>
            </a:r>
            <a:r>
              <a:rPr lang="en-US" sz="1200" dirty="0" smtClean="0"/>
              <a:t> group, click</a:t>
            </a:r>
            <a:r>
              <a:rPr lang="en-US" sz="1200" baseline="0" dirty="0" smtClean="0"/>
              <a:t>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shape group, and then, on the slide, drag it slightly above and to the right of the first donut shape.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text in the second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3.75”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second text box onto the second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second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second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second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Purple, Accent 4, Darker 25%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(fifth row, eighth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then select the second donut shape and text box. On the </a:t>
            </a:r>
            <a:r>
              <a:rPr lang="en-US" sz="1200" b="1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third donut shape and text box slightly above and to the left of the second donut shape.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the third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 </a:t>
            </a:r>
            <a:r>
              <a:rPr lang="en-US" sz="1200" dirty="0" smtClean="0"/>
              <a:t>tab, in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group, do</a:t>
            </a:r>
            <a:r>
              <a:rPr lang="en-US" sz="1200" baseline="0" dirty="0" smtClean="0"/>
              <a:t>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3.33</a:t>
            </a:r>
            <a:r>
              <a:rPr lang="en-US" sz="1200" baseline="0" dirty="0" smtClean="0"/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Drag the third text box onto the third donut shape.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text box, d</a:t>
            </a:r>
            <a:r>
              <a:rPr lang="en-US" sz="1200" dirty="0" smtClean="0"/>
              <a:t>rag the pink diamond and blue adjustment handles to</a:t>
            </a:r>
            <a:r>
              <a:rPr lang="en-US" sz="1200" baseline="0" dirty="0" smtClean="0"/>
              <a:t> adjust the amount of text warp so that it matches the curve of the </a:t>
            </a:r>
            <a:r>
              <a:rPr lang="en-US" sz="1200" dirty="0" smtClean="0"/>
              <a:t>third</a:t>
            </a:r>
            <a:r>
              <a:rPr lang="en-US" sz="1200" baseline="0" dirty="0" smtClean="0"/>
              <a:t> donut shape.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third donut shape. Under </a:t>
            </a:r>
            <a:r>
              <a:rPr lang="en-US" sz="1200" b="1" dirty="0" smtClean="0"/>
              <a:t>Drawing Tools</a:t>
            </a:r>
            <a:r>
              <a:rPr lang="en-US" sz="1200" dirty="0" smtClean="0"/>
              <a:t>, on the </a:t>
            </a:r>
            <a:r>
              <a:rPr lang="en-US" sz="1200" b="1" dirty="0" smtClean="0"/>
              <a:t>Format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Shape Styles </a:t>
            </a:r>
            <a:r>
              <a:rPr lang="en-US" sz="1200" dirty="0" smtClean="0"/>
              <a:t>group, click the arrow next to </a:t>
            </a:r>
            <a:r>
              <a:rPr lang="en-US" sz="1200" b="1" dirty="0" smtClean="0"/>
              <a:t>Shape Fill</a:t>
            </a:r>
            <a:r>
              <a:rPr lang="en-US" sz="120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Also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 Tools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tab, in the bottom right corner of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Shape Styles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group, click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 launcher.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Format Shape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dialog box,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in the left pane.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3-D Format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pane,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Depth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click the button next to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Color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under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Theme Colors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Olive Green, Accent 3, Darker 25% 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(fifth row, seventh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chemeClr val="accent6"/>
                </a:solidFill>
              </a:rPr>
              <a:t>Select the first donut shape. On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Home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tab, in the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Drawing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 group,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Arrange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, and then click </a:t>
            </a:r>
            <a:r>
              <a:rPr lang="en-US" sz="1200" b="1" baseline="0" dirty="0" smtClean="0">
                <a:solidFill>
                  <a:schemeClr val="accent6"/>
                </a:solidFill>
              </a:rPr>
              <a:t>Send to Back</a:t>
            </a:r>
            <a:r>
              <a:rPr lang="en-US" sz="1200" b="0" baseline="0" dirty="0" smtClean="0">
                <a:solidFill>
                  <a:schemeClr val="accent6"/>
                </a:solidFill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201</a:t>
            </a:r>
            <a:r>
              <a:rPr lang="en-US" sz="1200" dirty="0" smtClean="0"/>
              <a:t>, Blue: </a:t>
            </a:r>
            <a:r>
              <a:rPr lang="en-US" sz="1200" b="1" dirty="0" smtClean="0"/>
              <a:t>193</a:t>
            </a:r>
            <a:r>
              <a:rPr lang="en-US" sz="1200" b="0" dirty="0" smtClean="0"/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54038" y="498475"/>
            <a:ext cx="3114675" cy="2335213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2FF-D1B4-4BCF-AF91-47D050B18E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2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tx1"/>
            </a:gs>
            <a:gs pos="100000">
              <a:srgbClr val="C8C9C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nut 18"/>
          <p:cNvSpPr/>
          <p:nvPr/>
        </p:nvSpPr>
        <p:spPr>
          <a:xfrm>
            <a:off x="2379622" y="2133600"/>
            <a:ext cx="3810000" cy="3810000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>
              <a:rot lat="0" lon="0" rev="1800000"/>
            </a:lightRig>
          </a:scene3d>
          <a:sp3d extrusionH="381000" prstMaterial="softEdge">
            <a:bevelT w="63500" h="63500" prst="convex"/>
            <a:bevelB w="63500" h="63500" prst="convex"/>
            <a:extrusionClr>
              <a:schemeClr val="accent5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199" y="4541539"/>
            <a:ext cx="2209801" cy="512885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19512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Franklin Gothic Medium" pitchFamily="34" charset="0"/>
              </a:rPr>
              <a:t>Awesomeness!</a:t>
            </a:r>
            <a:endParaRPr lang="en-US" sz="2400" dirty="0">
              <a:gradFill>
                <a:gsLst>
                  <a:gs pos="0">
                    <a:prstClr val="white">
                      <a:alpha val="70000"/>
                    </a:prstClr>
                  </a:gs>
                  <a:gs pos="77000">
                    <a:prstClr val="white">
                      <a:lumMod val="8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0" scaled="1"/>
              </a:gradFill>
              <a:latin typeface="Franklin Gothic Medium" pitchFamily="34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301642" y="1545774"/>
            <a:ext cx="3429000" cy="3429000"/>
          </a:xfrm>
          <a:prstGeom prst="don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5" lon="18392745" rev="3456000"/>
            </a:camera>
            <a:lightRig rig="threePt" dir="t">
              <a:rot lat="0" lon="0" rev="1800000"/>
            </a:lightRig>
          </a:scene3d>
          <a:sp3d extrusionH="381000" prstMaterial="softEdge">
            <a:bevelT w="63500" h="63500" prst="convex"/>
            <a:bevelB w="63500" h="63500" prst="convex"/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1" y="3677196"/>
            <a:ext cx="1676400" cy="526868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2901"/>
              </a:avLst>
            </a:prstTxWarp>
            <a:spAutoFit/>
          </a:bodyPr>
          <a:lstStyle/>
          <a:p>
            <a:pPr algn="ctr"/>
            <a:r>
              <a:rPr lang="en-US" sz="2400" dirty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Franklin Gothic Medium" pitchFamily="34" charset="0"/>
              </a:rPr>
              <a:t> </a:t>
            </a:r>
            <a:r>
              <a:rPr lang="en-US" sz="2400" dirty="0" smtClean="0">
                <a:gradFill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</a:gradFill>
                <a:latin typeface="Franklin Gothic Medium" pitchFamily="34" charset="0"/>
              </a:rPr>
              <a:t>of your</a:t>
            </a:r>
            <a:endParaRPr lang="en-US" sz="2400" dirty="0">
              <a:gradFill>
                <a:gsLst>
                  <a:gs pos="0">
                    <a:prstClr val="white">
                      <a:alpha val="70000"/>
                    </a:prstClr>
                  </a:gs>
                  <a:gs pos="77000">
                    <a:prstClr val="white">
                      <a:lumMod val="8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0" scaled="1"/>
              </a:gradFill>
              <a:latin typeface="Franklin Gothic Medium" pitchFamily="34" charset="0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2590802" y="936174"/>
            <a:ext cx="3048000" cy="3048000"/>
          </a:xfrm>
          <a:prstGeom prst="donut">
            <a:avLst>
              <a:gd name="adj" fmla="val 18023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397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8075715" lon="18392745" rev="3456000"/>
            </a:camera>
            <a:lightRig rig="threePt" dir="t">
              <a:rot lat="0" lon="0" rev="1800000"/>
            </a:lightRig>
          </a:scene3d>
          <a:sp3d extrusionH="381000" prstMaterial="softEdge">
            <a:bevelT w="63500" h="63500" prst="convex"/>
            <a:bevelB w="63500" h="63500" prst="convex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2857749"/>
            <a:ext cx="2286000" cy="481263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30369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77000">
                      <a:prstClr val="white">
                        <a:lumMod val="85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0" scaled="1"/>
                  <a:tileRect/>
                </a:gradFill>
                <a:latin typeface="Franklin Gothic Medium" pitchFamily="34" charset="0"/>
              </a:rPr>
              <a:t>A Snapshot</a:t>
            </a:r>
            <a:endParaRPr lang="en-US" sz="2400" dirty="0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77000">
                    <a:prstClr val="white">
                      <a:lumMod val="85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0" scaled="1"/>
                <a:tileRect/>
              </a:gra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venir Black"/>
              </a:rPr>
              <a:t>Crafting a Cover Letter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venir Black"/>
              </a:rPr>
              <a:t>    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626373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91135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To Figure Out WHICH Area of Your AWESOMENESS to Highlight in Your Cover Letter</a:t>
            </a:r>
            <a:r>
              <a:rPr lang="is-IS" sz="2400" b="1" dirty="0" smtClean="0"/>
              <a:t>…</a:t>
            </a:r>
            <a:endParaRPr lang="en-US" sz="2400" b="1" dirty="0"/>
          </a:p>
        </p:txBody>
      </p:sp>
      <p:pic>
        <p:nvPicPr>
          <p:cNvPr id="10" name="Content Placeholder 9" descr="jobdescriptio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6516"/>
          <a:stretch>
            <a:fillRect/>
          </a:stretch>
        </p:blipFill>
        <p:spPr>
          <a:xfrm>
            <a:off x="4724401" y="3809999"/>
            <a:ext cx="3810000" cy="2362201"/>
          </a:xfrm>
        </p:spPr>
      </p:pic>
      <p:sp>
        <p:nvSpPr>
          <p:cNvPr id="11" name="TextBox 10"/>
          <p:cNvSpPr txBox="1"/>
          <p:nvPr/>
        </p:nvSpPr>
        <p:spPr>
          <a:xfrm>
            <a:off x="598844" y="1755152"/>
            <a:ext cx="7706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15B5C"/>
                </a:solidFill>
              </a:rPr>
              <a:t>Read the employer’s job description carefully.</a:t>
            </a:r>
          </a:p>
          <a:p>
            <a:endParaRPr lang="en-US" sz="2400" b="1" dirty="0">
              <a:solidFill>
                <a:srgbClr val="415B5C"/>
              </a:solidFill>
            </a:endParaRPr>
          </a:p>
          <a:p>
            <a:endParaRPr lang="en-US" sz="2400" b="1" dirty="0" smtClean="0">
              <a:solidFill>
                <a:srgbClr val="415B5C"/>
              </a:solidFill>
            </a:endParaRPr>
          </a:p>
          <a:p>
            <a:r>
              <a:rPr lang="en-US" sz="2400" b="1" dirty="0" smtClean="0">
                <a:solidFill>
                  <a:srgbClr val="415B5C"/>
                </a:solidFill>
              </a:rPr>
              <a:t>Decide which of your skills and experiences best suit the employer’s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3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 Your Enthusiasm!</a:t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200" dirty="0" smtClean="0"/>
              <a:t>For the job, the company, the field of work</a:t>
            </a:r>
            <a:r>
              <a:rPr lang="is-IS" sz="2200" dirty="0" smtClean="0"/>
              <a:t>…</a:t>
            </a:r>
            <a:endParaRPr lang="en-US" sz="2200" dirty="0"/>
          </a:p>
        </p:txBody>
      </p:sp>
      <p:pic>
        <p:nvPicPr>
          <p:cNvPr id="8" name="Picture 7" descr="tumblr_mcgxxwFY6e1qfvq9bo1_12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17707" r="9426" b="11359"/>
          <a:stretch/>
        </p:blipFill>
        <p:spPr>
          <a:xfrm>
            <a:off x="152400" y="2057400"/>
            <a:ext cx="8839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And Don’t Forget to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000" b="1" dirty="0" smtClean="0">
                <a:solidFill>
                  <a:srgbClr val="415B5C"/>
                </a:solidFill>
              </a:rPr>
              <a:t>PROOFREED !</a:t>
            </a:r>
            <a:endParaRPr lang="en-US" sz="4000" b="1" dirty="0">
              <a:solidFill>
                <a:srgbClr val="415B5C"/>
              </a:solidFill>
            </a:endParaRPr>
          </a:p>
        </p:txBody>
      </p:sp>
      <p:pic>
        <p:nvPicPr>
          <p:cNvPr id="10" name="Content Placeholder 9" descr="MjAxMi0yNTQ4NmEwOGI2MTgyY2Rl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3418" b="17718"/>
          <a:stretch/>
        </p:blipFill>
        <p:spPr>
          <a:xfrm>
            <a:off x="1040393" y="1752600"/>
            <a:ext cx="7375122" cy="4114800"/>
          </a:xfrm>
        </p:spPr>
      </p:pic>
    </p:spTree>
    <p:extLst>
      <p:ext uri="{BB962C8B-B14F-4D97-AF65-F5344CB8AC3E}">
        <p14:creationId xmlns:p14="http://schemas.microsoft.com/office/powerpoint/2010/main" val="206341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981200"/>
            <a:ext cx="2743200" cy="4144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HA!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867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15B5C"/>
                </a:solidFill>
              </a:rPr>
              <a:t>Did you catch how jarring that misspelled “Proofread” was in the last slide?</a:t>
            </a:r>
          </a:p>
          <a:p>
            <a:endParaRPr lang="en-US" dirty="0">
              <a:solidFill>
                <a:srgbClr val="415B5C"/>
              </a:solidFill>
            </a:endParaRPr>
          </a:p>
          <a:p>
            <a:endParaRPr lang="en-US" dirty="0" smtClean="0">
              <a:solidFill>
                <a:srgbClr val="415B5C"/>
              </a:solidFill>
            </a:endParaRPr>
          </a:p>
          <a:p>
            <a:endParaRPr lang="en-US" dirty="0">
              <a:solidFill>
                <a:srgbClr val="415B5C"/>
              </a:solidFill>
            </a:endParaRPr>
          </a:p>
          <a:p>
            <a:endParaRPr lang="en-US" dirty="0" smtClean="0">
              <a:solidFill>
                <a:srgbClr val="415B5C"/>
              </a:solidFill>
            </a:endParaRPr>
          </a:p>
          <a:p>
            <a:endParaRPr lang="en-US" dirty="0">
              <a:solidFill>
                <a:srgbClr val="415B5C"/>
              </a:solidFill>
            </a:endParaRPr>
          </a:p>
          <a:p>
            <a:endParaRPr lang="en-US" dirty="0" smtClean="0">
              <a:solidFill>
                <a:srgbClr val="415B5C"/>
              </a:solidFill>
            </a:endParaRPr>
          </a:p>
          <a:p>
            <a:endParaRPr lang="en-US" dirty="0">
              <a:solidFill>
                <a:srgbClr val="415B5C"/>
              </a:solidFill>
            </a:endParaRPr>
          </a:p>
          <a:p>
            <a:r>
              <a:rPr lang="en-US" sz="2400" dirty="0" smtClean="0">
                <a:solidFill>
                  <a:srgbClr val="415B5C"/>
                </a:solidFill>
              </a:rPr>
              <a:t>Make your first impression a good one!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3b5c02728496ecb5814030faccf9e1df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" r="2" b="7893"/>
          <a:stretch/>
        </p:blipFill>
        <p:spPr>
          <a:xfrm>
            <a:off x="3733800" y="1905000"/>
            <a:ext cx="4419600" cy="34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62400" y="2895600"/>
            <a:ext cx="4419600" cy="3352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/>
                <a:cs typeface="Arial"/>
              </a:rPr>
              <a:t>who MUST wade through a </a:t>
            </a:r>
            <a:r>
              <a:rPr lang="en-US" sz="2000" u="sng" dirty="0" err="1" smtClean="0">
                <a:latin typeface="Arial"/>
                <a:cs typeface="Arial"/>
              </a:rPr>
              <a:t>GInormous</a:t>
            </a:r>
            <a:r>
              <a:rPr lang="en-US" sz="2000" dirty="0" smtClean="0">
                <a:latin typeface="Arial"/>
                <a:cs typeface="Arial"/>
              </a:rPr>
              <a:t> stack of resumes to find the 1 0R 2 candidates who best fit her company’s available jobs</a:t>
            </a:r>
            <a:r>
              <a:rPr lang="is-IS" sz="2000" dirty="0" smtClean="0">
                <a:latin typeface="Arial"/>
                <a:cs typeface="Arial"/>
              </a:rPr>
              <a:t>…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r>
              <a:rPr lang="en-US" dirty="0" smtClean="0"/>
              <a:t>Imagine, the hiring manager</a:t>
            </a:r>
            <a:endParaRPr lang="en-US" dirty="0"/>
          </a:p>
        </p:txBody>
      </p:sp>
      <p:pic>
        <p:nvPicPr>
          <p:cNvPr id="6" name="Picture 5" descr="essay-paper-woman-buri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2" y="2667000"/>
            <a:ext cx="3099188" cy="38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246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2209800"/>
            <a:ext cx="2667000" cy="39163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OY!</a:t>
            </a:r>
          </a:p>
          <a:p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533400"/>
            <a:ext cx="5638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 consider how hard it is for your poor little resume to stand out from the others in that ginormous pile.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45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be wondering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Picture 6" descr="CV4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-2456" r="-553" b="19799"/>
          <a:stretch/>
        </p:blipFill>
        <p:spPr>
          <a:xfrm>
            <a:off x="838200" y="1905000"/>
            <a:ext cx="7496531" cy="4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Never Fear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3200" dirty="0" smtClean="0">
                <a:solidFill>
                  <a:srgbClr val="008000"/>
                </a:solidFill>
              </a:rPr>
              <a:t>	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Cover Letter’s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Here!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over_letter_tips-3687df62a5ea08c98c5d4bede2103a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505200" cy="37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AWESOME Cover Letter Will..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ake a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positive first impression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on that overwhelmed hiring manager by</a:t>
            </a:r>
            <a:r>
              <a:rPr lang="is-IS" sz="32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smiley-face-clip-art-thumbs-up-clipart-two-thumbs-up-happy-smiley-emoticon-512x512-eec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038600" cy="33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alpha val="53000"/>
              </a:schemeClr>
            </a:gs>
            <a:gs pos="39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800" y="2895600"/>
            <a:ext cx="8610600" cy="3429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How do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YOUR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skills match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their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job requirements?</a:t>
            </a:r>
          </a:p>
          <a:p>
            <a:pPr marL="0" indent="0" algn="ctr">
              <a:buNone/>
            </a:pPr>
            <a:endParaRPr lang="en-US" sz="2000" cap="none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What will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you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add to the work environment?</a:t>
            </a:r>
          </a:p>
          <a:p>
            <a:pPr marL="0" indent="0" algn="ctr">
              <a:buNone/>
            </a:pPr>
            <a:endParaRPr lang="en-US" sz="2000" cap="none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What makes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you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the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perfect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choice for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this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particular job?</a:t>
            </a:r>
          </a:p>
          <a:p>
            <a:pPr marL="0" indent="0" algn="ctr">
              <a:buNone/>
            </a:pPr>
            <a:endParaRPr lang="en-US" sz="2000" cap="none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/>
              <a:cs typeface="Georgia"/>
            </a:endParaRPr>
          </a:p>
          <a:p>
            <a:pPr marL="0" indent="0" algn="ctr">
              <a:buNone/>
            </a:pP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Why are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you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excited about working in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this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position at </a:t>
            </a:r>
            <a:r>
              <a:rPr lang="en-US" sz="2000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this</a:t>
            </a:r>
            <a:r>
              <a:rPr lang="en-US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  <a:cs typeface="Georgia"/>
              </a:rPr>
              <a:t> company?</a:t>
            </a:r>
          </a:p>
          <a:p>
            <a:pPr marL="0" indent="0">
              <a:buNone/>
            </a:pPr>
            <a:endParaRPr lang="en-US" sz="2000" cap="none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752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Offering </a:t>
            </a:r>
            <a:r>
              <a:rPr lang="en-US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employer a </a:t>
            </a:r>
            <a:r>
              <a:rPr lang="en-US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verbal snapshot </a:t>
            </a:r>
            <a:r>
              <a:rPr lang="en-US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br>
              <a:rPr lang="en-US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YOU!</a:t>
            </a:r>
            <a:endParaRPr lang="en-US" sz="4000" b="1" dirty="0">
              <a:ln w="1905"/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4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An EFFECTIVE Cover Letter</a:t>
            </a:r>
            <a:r>
              <a:rPr lang="is-IS" sz="36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546D7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46D7A"/>
                </a:solidFill>
              </a:rPr>
              <a:t>may include 		information, like</a:t>
            </a:r>
            <a:endParaRPr lang="is-IS" dirty="0" smtClean="0">
              <a:solidFill>
                <a:srgbClr val="546D7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46D7A"/>
                </a:solidFill>
              </a:rPr>
              <a:t>	your contact information, and how your skills 			suit the job, BUT</a:t>
            </a:r>
            <a:r>
              <a:rPr lang="is-IS" dirty="0" smtClean="0">
                <a:solidFill>
                  <a:srgbClr val="546D7A"/>
                </a:solidFill>
              </a:rPr>
              <a:t>…</a:t>
            </a:r>
          </a:p>
          <a:p>
            <a:pPr marL="0" indent="0">
              <a:buNone/>
            </a:pPr>
            <a:endParaRPr lang="is-IS" dirty="0">
              <a:solidFill>
                <a:srgbClr val="546D7A"/>
              </a:solidFill>
            </a:endParaRPr>
          </a:p>
          <a:p>
            <a:pPr marL="0" indent="0">
              <a:buNone/>
            </a:pPr>
            <a:r>
              <a:rPr lang="is-IS" dirty="0" smtClean="0">
                <a:solidFill>
                  <a:srgbClr val="546D7A"/>
                </a:solidFill>
              </a:rPr>
              <a:t>YOUR individual</a:t>
            </a:r>
          </a:p>
          <a:p>
            <a:pPr marL="0" indent="0">
              <a:buNone/>
            </a:pPr>
            <a:endParaRPr lang="is-IS" dirty="0">
              <a:solidFill>
                <a:srgbClr val="546D7A"/>
              </a:solidFill>
            </a:endParaRPr>
          </a:p>
          <a:p>
            <a:pPr marL="0" indent="0">
              <a:buNone/>
            </a:pPr>
            <a:endParaRPr lang="is-IS" dirty="0" smtClean="0">
              <a:solidFill>
                <a:srgbClr val="546D7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46D7A"/>
                </a:solidFill>
              </a:rPr>
              <a:t>						s</a:t>
            </a:r>
            <a:r>
              <a:rPr lang="is-IS" dirty="0" smtClean="0">
                <a:solidFill>
                  <a:srgbClr val="546D7A"/>
                </a:solidFill>
              </a:rPr>
              <a:t>hines through!!</a:t>
            </a:r>
          </a:p>
          <a:p>
            <a:pPr marL="0" indent="0">
              <a:buNone/>
            </a:pPr>
            <a:endParaRPr lang="en-US" dirty="0">
              <a:solidFill>
                <a:srgbClr val="546D7A"/>
              </a:solidFill>
            </a:endParaRPr>
          </a:p>
        </p:txBody>
      </p:sp>
      <p:pic>
        <p:nvPicPr>
          <p:cNvPr id="4" name="Picture 3" descr="16oc-DMeBH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1731" r="1760" b="28408"/>
          <a:stretch/>
        </p:blipFill>
        <p:spPr>
          <a:xfrm>
            <a:off x="2286000" y="1828800"/>
            <a:ext cx="1676400" cy="762000"/>
          </a:xfrm>
          <a:prstGeom prst="rect">
            <a:avLst/>
          </a:prstGeom>
        </p:spPr>
      </p:pic>
      <p:pic>
        <p:nvPicPr>
          <p:cNvPr id="5" name="Picture 4" descr="10yr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49771" r="-261" b="21885"/>
          <a:stretch/>
        </p:blipFill>
        <p:spPr>
          <a:xfrm>
            <a:off x="685800" y="4495800"/>
            <a:ext cx="7696200" cy="9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2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371600"/>
            <a:ext cx="2590800" cy="47545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Cover Letter Serves four main purposes: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1066800"/>
            <a:ext cx="56388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Introduces you to potential employers and motivates them to read your resume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Highlights your strengths in relation to their job responsibilities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Demonstrates your writing and communication skills and your professionalism and courtesy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Reveals your personality and enthusiasm for the job, the company, the field of 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363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2029-05-12T07:00:00+00:00</AssetExpire>
    <IntlLangReviewDate xmlns="4873beb7-5857-4685-be1f-d57550cc96cc">2010-06-24T19:29:00+00:00</IntlLangReviewDate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Community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2010-06-24T19:28:00+00:00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964682</Value>
      <Value>1315802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true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>2010-06-24T19:29:00+00:00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2010-06-24T19:29:00+00:00</LastModifiedDateTime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>2010-06-24T19:29:00+00:00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TP101919191</AssetId>
    <TPClientViewer xmlns="4873beb7-5857-4685-be1f-d57550cc96cc" xsi:nil="true"/>
    <DSATActionTaken xmlns="4873beb7-5857-4685-be1f-d57550cc96cc">Best Bets</DSATActionTaken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129766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68" ma:contentTypeDescription="Create a new document." ma:contentTypeScope="" ma:versionID="6b1446831af4c5fc0add0164ce64f003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db13bd79526fb291ea8663f3785315a5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" ma:index="74" nillable="true" ma:displayName="Loc Market Group Tiers" ma:default="" ma:internalName="LocMarketGroupTiers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E28BB2-E33D-4621-B6A9-17A1418A1F9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84DB248-38C8-4AA0-9805-8FACC72B3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90E58-AD41-4842-B102-5C3945474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0</TotalTime>
  <Words>2227</Words>
  <Application>Microsoft Macintosh PowerPoint</Application>
  <PresentationFormat>On-screen Show (4:3)</PresentationFormat>
  <Paragraphs>157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PowerPoint Presentation</vt:lpstr>
      <vt:lpstr>Imagine, the hiring manager</vt:lpstr>
      <vt:lpstr>PowerPoint Presentation</vt:lpstr>
      <vt:lpstr>You may be wondering…</vt:lpstr>
      <vt:lpstr>Never Fear…</vt:lpstr>
      <vt:lpstr>Your AWESOME Cover Letter Will..</vt:lpstr>
      <vt:lpstr>Offering the employer a verbal snapshot of  YOU!</vt:lpstr>
      <vt:lpstr>An EFFECTIVE Cover Letter…</vt:lpstr>
      <vt:lpstr>PowerPoint Presentation</vt:lpstr>
      <vt:lpstr>To Figure Out WHICH Area of Your AWESOMENESS to Highlight in Your Cover Letter…</vt:lpstr>
      <vt:lpstr>Share Your Enthusiasm! For the job, the company, the field of work…</vt:lpstr>
      <vt:lpstr>And Don’t Forget to PROOFREED 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2010-06-15T21:57:47Z</dcterms:created>
  <dcterms:modified xsi:type="dcterms:W3CDTF">2016-05-10T04:07:57Z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</Properties>
</file>